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1" r:id="rId4"/>
    <p:sldId id="262" r:id="rId5"/>
    <p:sldId id="259" r:id="rId6"/>
    <p:sldId id="265" r:id="rId7"/>
    <p:sldId id="263" r:id="rId8"/>
    <p:sldId id="266" r:id="rId9"/>
    <p:sldId id="264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6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144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27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648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5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51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95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679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501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304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62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97BE65E-D8C9-46B5-B649-8C842DC3EDB1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4A0C-73A2-42BD-B5EC-BD53FB769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5770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356" y="1924395"/>
            <a:ext cx="7124008" cy="2268559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Толерантность глазами 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студентов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924" y="6059978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студенты</a:t>
            </a:r>
          </a:p>
          <a:p>
            <a:r>
              <a:rPr lang="ru-RU" dirty="0" smtClean="0"/>
              <a:t>группы М-315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16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552" y="-211673"/>
            <a:ext cx="9994007" cy="265866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3052">
            <a:off x="3408137" y="1891684"/>
            <a:ext cx="5186836" cy="5162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91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463" y="798490"/>
            <a:ext cx="5547378" cy="5135544"/>
          </a:xfrm>
        </p:spPr>
        <p:txBody>
          <a:bodyPr>
            <a:normAutofit/>
          </a:bodyPr>
          <a:lstStyle/>
          <a:p>
            <a:r>
              <a:rPr lang="ru-RU" sz="2400" dirty="0"/>
              <a:t>В настоящее время особенно актуальной стала проблема терпимого отношения к людям иной национальности, культуры. Не секрет, что сегодня всё большее распространение среди молодёжи получили недоброжелательность, озлобленность, агрессивность.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607159"/>
            <a:ext cx="6071317" cy="58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2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2587" y="3889419"/>
            <a:ext cx="92727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Основные критерии «толерантности» и их показатели можно определить, исходя из определения самого понятия «толерантность</a:t>
            </a:r>
            <a:r>
              <a:rPr lang="ru-RU" sz="2400" dirty="0" smtClean="0"/>
              <a:t>»: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активная </a:t>
            </a:r>
            <a:r>
              <a:rPr lang="ru-RU" sz="2400" dirty="0"/>
              <a:t>нравственная позиция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психологическая </a:t>
            </a:r>
            <a:r>
              <a:rPr lang="ru-RU" sz="2400" dirty="0"/>
              <a:t>готовность к терпимости во имя позитивного взаимодействия с людьми иной культуры, нации, религии, социальной среды.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8" b="6291"/>
          <a:stretch/>
        </p:blipFill>
        <p:spPr>
          <a:xfrm rot="547261">
            <a:off x="5989751" y="25180"/>
            <a:ext cx="4252320" cy="376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1" t="6760" r="11796" b="4413"/>
          <a:stretch/>
        </p:blipFill>
        <p:spPr>
          <a:xfrm rot="21243394">
            <a:off x="171270" y="231742"/>
            <a:ext cx="5492362" cy="359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31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6027" y="118162"/>
            <a:ext cx="7796540" cy="3997828"/>
          </a:xfrm>
        </p:spPr>
        <p:txBody>
          <a:bodyPr>
            <a:normAutofit/>
          </a:bodyPr>
          <a:lstStyle/>
          <a:p>
            <a:r>
              <a:rPr lang="ru-RU" sz="2400" dirty="0"/>
              <a:t>1995 год по инициативе ЮНЕСКО был объявлен Международным годом Толерантности. С того времени слово «толерантность» прочно вошло в нашу повседневную жизнь.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7713">
            <a:off x="382816" y="299974"/>
            <a:ext cx="2600568" cy="2600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29" y="3685304"/>
            <a:ext cx="6854243" cy="27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13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198513" y="2781836"/>
            <a:ext cx="3335630" cy="16742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Толерантность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 rot="20551272">
            <a:off x="7437916" y="985149"/>
            <a:ext cx="4340180" cy="2678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это то, что делает возможным достижение мира  и  ведет от культуры войны к культуре мира</a:t>
            </a:r>
          </a:p>
        </p:txBody>
      </p:sp>
      <p:sp>
        <p:nvSpPr>
          <p:cNvPr id="9" name="Овал 8"/>
          <p:cNvSpPr/>
          <p:nvPr/>
        </p:nvSpPr>
        <p:spPr>
          <a:xfrm rot="20525922">
            <a:off x="401745" y="4053493"/>
            <a:ext cx="4660256" cy="2683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white"/>
                </a:solidFill>
              </a:rPr>
              <a:t>это человеческая добродетель: искусство жить  в  мире разных людей и идей,  способность  иметь  права  и  свободы,  при  этом,  не нарушая прав и свобод других людей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637369" y="-16796"/>
            <a:ext cx="4365938" cy="2524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white"/>
                </a:solidFill>
              </a:rPr>
              <a:t>это добродетель, которая делает возможным достижение мира и способствует замене культуры войны культурой мира</a:t>
            </a:r>
          </a:p>
        </p:txBody>
      </p:sp>
      <p:sp>
        <p:nvSpPr>
          <p:cNvPr id="11" name="Овал 10"/>
          <p:cNvSpPr/>
          <p:nvPr/>
        </p:nvSpPr>
        <p:spPr>
          <a:xfrm rot="837121">
            <a:off x="6564499" y="3965262"/>
            <a:ext cx="5040000" cy="302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white"/>
                </a:solidFill>
              </a:rPr>
              <a:t>это уважение</a:t>
            </a:r>
            <a:r>
              <a:rPr lang="ru-RU" sz="2000" dirty="0">
                <a:solidFill>
                  <a:prstClr val="white"/>
                </a:solidFill>
              </a:rPr>
              <a:t>, принятие и правильное понимание богатого многообразия культур нашего мира, наших форм самовыражения и способов проявлений человеческой </a:t>
            </a:r>
            <a:r>
              <a:rPr lang="ru-RU" sz="2000" dirty="0" smtClean="0">
                <a:solidFill>
                  <a:prstClr val="white"/>
                </a:solidFill>
              </a:rPr>
              <a:t>индивидуальности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941634">
            <a:off x="3026" y="1114020"/>
            <a:ext cx="4365938" cy="2524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это терпимость </a:t>
            </a:r>
            <a:r>
              <a:rPr lang="ru-RU" sz="2000" dirty="0"/>
              <a:t>по отношению к инакомыслию, чужим взглядам, верованиям, поведению, к критике другими своих идей, позиций и действий </a:t>
            </a:r>
          </a:p>
        </p:txBody>
      </p:sp>
      <p:cxnSp>
        <p:nvCxnSpPr>
          <p:cNvPr id="14" name="Прямая со стрелкой 13"/>
          <p:cNvCxnSpPr>
            <a:stCxn id="4" idx="0"/>
          </p:cNvCxnSpPr>
          <p:nvPr/>
        </p:nvCxnSpPr>
        <p:spPr>
          <a:xfrm flipV="1">
            <a:off x="5866328" y="2507463"/>
            <a:ext cx="0" cy="27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443989" y="3232597"/>
            <a:ext cx="231819" cy="16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198513" y="3103808"/>
            <a:ext cx="210999" cy="9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03831" y="4417454"/>
            <a:ext cx="218941" cy="23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893974" y="4417454"/>
            <a:ext cx="309091" cy="115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201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990" y="0"/>
            <a:ext cx="8649962" cy="3490175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2400" dirty="0"/>
              <a:t>Проблему толерантности можно  отнести  к  воспитательной проблеме. Проблема культуры общения — одна из самых острых в обществе  в  целом.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902" b="4239"/>
          <a:stretch/>
        </p:blipFill>
        <p:spPr>
          <a:xfrm rot="21138169">
            <a:off x="991673" y="3090929"/>
            <a:ext cx="4780208" cy="2956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2383">
            <a:off x="6989310" y="3099010"/>
            <a:ext cx="3427748" cy="31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55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50" y="309093"/>
            <a:ext cx="9501192" cy="3937809"/>
          </a:xfrm>
        </p:spPr>
        <p:txBody>
          <a:bodyPr>
            <a:normAutofit/>
          </a:bodyPr>
          <a:lstStyle/>
          <a:p>
            <a:r>
              <a:rPr lang="ru-RU" sz="2400" dirty="0" err="1"/>
              <a:t>Ассертивность</a:t>
            </a:r>
            <a:r>
              <a:rPr lang="ru-RU" sz="2400" dirty="0"/>
              <a:t> рассматривается как способность личности открыто и свободно заявлять о своих желаниях, требованиях и добиваться их воплощения. Применительно к молодёжи это обозначает умение оптимально реагировать на замечания, справедливую и несправедливую критику, способность говорить себе и окружающим «нет», отстаивать свою позицию, не ущемляя при этом достоинства другого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1" y="3865003"/>
            <a:ext cx="48196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76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478" y="319066"/>
            <a:ext cx="7796540" cy="2146397"/>
          </a:xfrm>
        </p:spPr>
        <p:txBody>
          <a:bodyPr>
            <a:normAutofit lnSpcReduction="10000"/>
          </a:bodyPr>
          <a:lstStyle/>
          <a:p>
            <a:pPr marL="6160" indent="0">
              <a:buNone/>
            </a:pPr>
            <a:r>
              <a:rPr lang="ru-RU" i="1" dirty="0"/>
              <a:t>« Быть терпимым — значит признавать за кем-либо право поступать как он считает нужным и правильным. Это очень трудно, между прочим! Особенно когда знаешь, как лучше… </a:t>
            </a:r>
            <a:r>
              <a:rPr lang="ru-RU" i="1" dirty="0" smtClean="0"/>
              <a:t>»</a:t>
            </a:r>
          </a:p>
          <a:p>
            <a:pPr marL="6160" indent="0" algn="r">
              <a:buNone/>
            </a:pPr>
            <a:r>
              <a:rPr lang="ru-RU" dirty="0" smtClean="0"/>
              <a:t>Вероника Иванова</a:t>
            </a:r>
            <a:endParaRPr lang="ru-RU" dirty="0"/>
          </a:p>
          <a:p>
            <a:pPr marL="6160" indent="0">
              <a:buNone/>
            </a:pPr>
            <a:r>
              <a:rPr lang="ru-RU" i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7737" y="5272652"/>
            <a:ext cx="7122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«Толерантность </a:t>
            </a:r>
            <a:r>
              <a:rPr lang="ru-RU" sz="2000" i="1" dirty="0"/>
              <a:t>— это источник мира, а отсутствие толерантности — это источник беспорядка и </a:t>
            </a:r>
            <a:r>
              <a:rPr lang="ru-RU" sz="2000" i="1" dirty="0" smtClean="0"/>
              <a:t>неурядиц…»</a:t>
            </a:r>
            <a:endParaRPr lang="ru-RU" sz="2000" i="1" dirty="0"/>
          </a:p>
          <a:p>
            <a:pPr algn="r"/>
            <a:r>
              <a:rPr lang="ru-RU" sz="2000" dirty="0"/>
              <a:t>Пир </a:t>
            </a:r>
            <a:r>
              <a:rPr lang="ru-RU" sz="2000" dirty="0" err="1"/>
              <a:t>Байл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789" y="2045355"/>
            <a:ext cx="67098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«История </a:t>
            </a:r>
            <a:r>
              <a:rPr lang="ru-RU" sz="2000" i="1" dirty="0"/>
              <a:t>человечества тянется на протяжении веков, но главный урок в ней — взаимная </a:t>
            </a:r>
            <a:r>
              <a:rPr lang="ru-RU" sz="2000" i="1" dirty="0" smtClean="0"/>
              <a:t>терпимость…»</a:t>
            </a:r>
            <a:endParaRPr lang="ru-RU" sz="2000" i="1" dirty="0"/>
          </a:p>
          <a:p>
            <a:pPr algn="r"/>
            <a:r>
              <a:rPr lang="ru-RU" dirty="0"/>
              <a:t>Эмиль Золя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2237" y="3551861"/>
            <a:ext cx="6551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«Принятие</a:t>
            </a:r>
            <a:r>
              <a:rPr lang="ru-RU" sz="2000" i="1" dirty="0"/>
              <a:t>, толерантность и прощение — те уроки, что изменяют </a:t>
            </a:r>
            <a:r>
              <a:rPr lang="ru-RU" sz="2000" i="1" dirty="0" smtClean="0"/>
              <a:t>жизнь…»</a:t>
            </a:r>
            <a:endParaRPr lang="ru-RU" sz="2000" i="1" dirty="0"/>
          </a:p>
          <a:p>
            <a:pPr algn="r"/>
            <a:r>
              <a:rPr lang="ru-RU" sz="2000" dirty="0"/>
              <a:t>Джессика </a:t>
            </a:r>
            <a:r>
              <a:rPr lang="ru-RU" sz="2000" dirty="0" err="1"/>
              <a:t>Лэндж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530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586" y="186744"/>
            <a:ext cx="8500055" cy="6375042"/>
          </a:xfrm>
        </p:spPr>
      </p:pic>
    </p:spTree>
    <p:extLst>
      <p:ext uri="{BB962C8B-B14F-4D97-AF65-F5344CB8AC3E}">
        <p14:creationId xmlns:p14="http://schemas.microsoft.com/office/powerpoint/2010/main" xmlns="" val="322094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324</TotalTime>
  <Words>382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Madison</vt:lpstr>
      <vt:lpstr>Толерантность глазами студентов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 глазами студентов</dc:title>
  <dc:creator>Ученик</dc:creator>
  <cp:lastModifiedBy>1</cp:lastModifiedBy>
  <cp:revision>13</cp:revision>
  <dcterms:created xsi:type="dcterms:W3CDTF">2017-11-15T05:28:52Z</dcterms:created>
  <dcterms:modified xsi:type="dcterms:W3CDTF">2017-11-20T06:02:07Z</dcterms:modified>
</cp:coreProperties>
</file>